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1" saveSubsetFonts="1" autoCompressPictures="0">
  <p:sldMasterIdLst>
    <p:sldMasterId id="2147483691" r:id="rId4"/>
  </p:sldMasterIdLst>
  <p:notesMasterIdLst>
    <p:notesMasterId r:id="rId12"/>
  </p:notesMasterIdLst>
  <p:handoutMasterIdLst>
    <p:handoutMasterId r:id="rId13"/>
  </p:handoutMasterIdLst>
  <p:sldIdLst>
    <p:sldId id="317" r:id="rId5"/>
    <p:sldId id="257" r:id="rId6"/>
    <p:sldId id="463" r:id="rId7"/>
    <p:sldId id="448" r:id="rId8"/>
    <p:sldId id="446" r:id="rId9"/>
    <p:sldId id="450" r:id="rId10"/>
    <p:sldId id="284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0000CC"/>
    <a:srgbClr val="4A1AFC"/>
    <a:srgbClr val="6363B3"/>
    <a:srgbClr val="7030A0"/>
    <a:srgbClr val="ED7D31"/>
    <a:srgbClr val="FF0000"/>
    <a:srgbClr val="C000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0" autoAdjust="0"/>
  </p:normalViewPr>
  <p:slideViewPr>
    <p:cSldViewPr snapToGrid="0" snapToObjects="1">
      <p:cViewPr varScale="1">
        <p:scale>
          <a:sx n="111" d="100"/>
          <a:sy n="111" d="100"/>
        </p:scale>
        <p:origin x="34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1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3038474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6"/>
            <a:ext cx="3038474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3B4B4-6BC0-4EAA-9293-1AA716F3607D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780"/>
            <a:ext cx="3038474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OPEN - FIN - INFO - 1-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30780"/>
            <a:ext cx="3038474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C587C-2294-4C91-8DA6-D9164B4F04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8435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3038474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6"/>
            <a:ext cx="3038474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FC8DB-40D6-42E5-854E-67ECA4E382D0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8" y="4473795"/>
            <a:ext cx="5607051" cy="36609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0780"/>
            <a:ext cx="3038474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OPEN - FIN - INFO - 1-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30780"/>
            <a:ext cx="3038474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ADB37-6971-492E-9E03-AFE13217C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401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DB37-6971-492E-9E03-AFE13217C5BD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OPEN - FIN - INFO - 1-</a:t>
            </a:r>
          </a:p>
        </p:txBody>
      </p:sp>
    </p:spTree>
    <p:extLst>
      <p:ext uri="{BB962C8B-B14F-4D97-AF65-F5344CB8AC3E}">
        <p14:creationId xmlns:p14="http://schemas.microsoft.com/office/powerpoint/2010/main" val="3617555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Capital Plans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State</a:t>
            </a:r>
            <a:r>
              <a:rPr lang="en-US" baseline="0" dirty="0"/>
              <a:t> Appropriations Requests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HECF (50/50) Requests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All planned new construction projects greater than $5M project cost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All planned renovation/infrastructure project greater than $8M project cost</a:t>
            </a: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All planned debt funded projects regardless of 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r>
              <a:rPr lang="en-US" dirty="0"/>
              <a:t>Strategic Development Project Plans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Strategic projects not yet funded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Projects that need more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Projects targeted for development opportunities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DB37-6971-492E-9E03-AFE13217C5B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8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8988" y="1230313"/>
            <a:ext cx="5900737" cy="3319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212ADB37-6971-492E-9E03-AFE13217C5B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23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65887"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OPEN - FIN - INFO - 1-</a:t>
            </a:r>
          </a:p>
        </p:txBody>
      </p:sp>
    </p:spTree>
    <p:extLst>
      <p:ext uri="{BB962C8B-B14F-4D97-AF65-F5344CB8AC3E}">
        <p14:creationId xmlns:p14="http://schemas.microsoft.com/office/powerpoint/2010/main" val="738651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8988" y="1230313"/>
            <a:ext cx="5900737" cy="3319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212ADB37-6971-492E-9E03-AFE13217C5B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24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65887"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OPEN - FIN - INFO - 1-</a:t>
            </a:r>
          </a:p>
        </p:txBody>
      </p:sp>
    </p:spTree>
    <p:extLst>
      <p:ext uri="{BB962C8B-B14F-4D97-AF65-F5344CB8AC3E}">
        <p14:creationId xmlns:p14="http://schemas.microsoft.com/office/powerpoint/2010/main" val="2911010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OPEN - FIN - INFO - 1-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2ADB37-6971-492E-9E03-AFE13217C5B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99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OPEN - FIN - INFO - 1-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2ADB37-6971-492E-9E03-AFE13217C5B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83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OPEN - FIN - INFO - 1-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2ADB37-6971-492E-9E03-AFE13217C5B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02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0916799" y="6175657"/>
            <a:ext cx="10021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208358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3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72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31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-3159012" y="3045302"/>
            <a:ext cx="7086122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94435" y="1582472"/>
            <a:ext cx="2745946" cy="36576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123892" y="4583076"/>
            <a:ext cx="120485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126671" y="5642536"/>
            <a:ext cx="703729" cy="365125"/>
          </a:xfr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27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E60C0D-A9F5-494B-A846-F50F566D3195}"/>
              </a:ext>
            </a:extLst>
          </p:cNvPr>
          <p:cNvSpPr txBox="1"/>
          <p:nvPr userDrawn="1"/>
        </p:nvSpPr>
        <p:spPr>
          <a:xfrm>
            <a:off x="5444836" y="6317674"/>
            <a:ext cx="1720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 FIN – 3-</a:t>
            </a:r>
            <a:fld id="{AE7B6CEE-2974-4F59-A631-D7194801D439}" type="slidenum"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780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016"/>
            <a:ext cx="12192000" cy="685799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0091956" y="6242797"/>
            <a:ext cx="18120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3801709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"/>
            <a:ext cx="12192000" cy="685799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0091956" y="6242797"/>
            <a:ext cx="18120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 10, 2017</a:t>
            </a:r>
          </a:p>
        </p:txBody>
      </p:sp>
    </p:spTree>
    <p:extLst>
      <p:ext uri="{BB962C8B-B14F-4D97-AF65-F5344CB8AC3E}">
        <p14:creationId xmlns:p14="http://schemas.microsoft.com/office/powerpoint/2010/main" val="1051243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4708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-85614"/>
            <a:ext cx="10972800" cy="114151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208104" y="6237212"/>
            <a:ext cx="17757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OPEN</a:t>
            </a:r>
            <a:r>
              <a:rPr lang="en-US" sz="1000" baseline="0" dirty="0">
                <a:solidFill>
                  <a:schemeClr val="tx1"/>
                </a:solidFill>
              </a:rPr>
              <a:t> – FIN – INFO 1-</a:t>
            </a:r>
            <a:fld id="{76098293-54BD-4A24-9D3A-E26E4E351984}" type="slidenum">
              <a:rPr lang="en-US" sz="1000" baseline="0" smtClean="0">
                <a:solidFill>
                  <a:schemeClr val="tx1"/>
                </a:solidFill>
              </a:rPr>
              <a:pPr algn="ctr"/>
              <a:t>‹#›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33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607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</a:t>
            </a:r>
            <a:r>
              <a:rPr lang="en-US" dirty="0" err="1"/>
              <a:t>edi</a:t>
            </a:r>
            <a:r>
              <a:rPr lang="en-US" dirty="0"/>
              <a:t>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267576" y="5769690"/>
            <a:ext cx="1536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22-23, 2017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"/>
            <a:ext cx="12192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0789921" y="6197457"/>
            <a:ext cx="11519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2</a:t>
            </a:r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0964214" y="6370749"/>
            <a:ext cx="944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138930" y="6616970"/>
            <a:ext cx="118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7D51DA-D353-4611-B17C-8CF7A18FF045}"/>
              </a:ext>
            </a:extLst>
          </p:cNvPr>
          <p:cNvSpPr txBox="1"/>
          <p:nvPr userDrawn="1"/>
        </p:nvSpPr>
        <p:spPr>
          <a:xfrm>
            <a:off x="5444836" y="6317674"/>
            <a:ext cx="1720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 FIN – 3-</a:t>
            </a:r>
            <a:fld id="{AE7B6CEE-2974-4F59-A631-D7194801D439}" type="slidenum"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6075064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643515" y="8132557"/>
            <a:ext cx="18120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22-23,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D96A13-D259-40A5-AD19-6F76F612737D}"/>
              </a:ext>
            </a:extLst>
          </p:cNvPr>
          <p:cNvSpPr txBox="1"/>
          <p:nvPr userDrawn="1"/>
        </p:nvSpPr>
        <p:spPr>
          <a:xfrm>
            <a:off x="5444836" y="6317674"/>
            <a:ext cx="1720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 FIN – 3-</a:t>
            </a:r>
            <a:fld id="{AE7B6CEE-2974-4F59-A631-D7194801D439}" type="slidenum"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F15BBC-89B3-46AA-911C-54E505CCDB1A}"/>
              </a:ext>
            </a:extLst>
          </p:cNvPr>
          <p:cNvSpPr txBox="1"/>
          <p:nvPr userDrawn="1"/>
        </p:nvSpPr>
        <p:spPr>
          <a:xfrm flipH="1">
            <a:off x="10455533" y="6134793"/>
            <a:ext cx="13734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2</a:t>
            </a:r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330120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ature Progr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1081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068748" y="-18288"/>
            <a:ext cx="0" cy="61264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56304" y="0"/>
            <a:ext cx="0" cy="608990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195919" y="365125"/>
            <a:ext cx="8677834" cy="5429620"/>
          </a:xfrm>
        </p:spPr>
        <p:txBody>
          <a:bodyPr lIns="274320" tIns="274320" rIns="274320" bIns="274320" anchor="ctr"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6447" y="365125"/>
            <a:ext cx="2552687" cy="5429619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0495720" y="6125429"/>
            <a:ext cx="127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50280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40390" y="6093092"/>
            <a:ext cx="16932392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522225" y="6248540"/>
            <a:ext cx="13119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211983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772" y="6059209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6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63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0C9576-9904-48F4-BC92-49965A0773E3}"/>
              </a:ext>
            </a:extLst>
          </p:cNvPr>
          <p:cNvSpPr txBox="1"/>
          <p:nvPr userDrawn="1"/>
        </p:nvSpPr>
        <p:spPr>
          <a:xfrm>
            <a:off x="5464969" y="6304757"/>
            <a:ext cx="1446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 FIN – 1-</a:t>
            </a:r>
            <a:fld id="{AE7B6CEE-2974-4F59-A631-D7194801D439}" type="slidenum">
              <a:rPr lang="en-US" sz="1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BA3CE8-3FE5-481F-98D7-DFCF56484029}"/>
              </a:ext>
            </a:extLst>
          </p:cNvPr>
          <p:cNvSpPr txBox="1"/>
          <p:nvPr userDrawn="1"/>
        </p:nvSpPr>
        <p:spPr>
          <a:xfrm>
            <a:off x="10894424" y="6132349"/>
            <a:ext cx="93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22, 2021</a:t>
            </a:r>
          </a:p>
        </p:txBody>
      </p:sp>
    </p:spTree>
    <p:extLst>
      <p:ext uri="{BB962C8B-B14F-4D97-AF65-F5344CB8AC3E}">
        <p14:creationId xmlns:p14="http://schemas.microsoft.com/office/powerpoint/2010/main" val="267662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6085885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6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6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57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74227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79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-49941"/>
            <a:ext cx="12262157" cy="1498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6449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118030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76968" y="6533804"/>
            <a:ext cx="1514777" cy="171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1236" y="6248541"/>
            <a:ext cx="906088" cy="193824"/>
          </a:xfrm>
        </p:spPr>
        <p:txBody>
          <a:bodyPr/>
          <a:lstStyle>
            <a:lvl1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April 9, 2020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14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19187-0210-4CC7-AE51-7FFB2AB553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8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5" r:id="rId15"/>
    <p:sldLayoutId id="2147483690" r:id="rId16"/>
    <p:sldLayoutId id="2147483663" r:id="rId17"/>
    <p:sldLayoutId id="2147483706" r:id="rId1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30174" y="6409678"/>
            <a:ext cx="1455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 FIN – 3-21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85546" y="1107346"/>
            <a:ext cx="9144000" cy="18618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</a:rPr>
              <a:t>University of Missouri System</a:t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Board of Curators</a:t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September 2, 2021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85546" y="3428999"/>
            <a:ext cx="9144000" cy="19167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Fiscal Year 2022 Mid-Year Deviation to Capital Plans for MU, MU Health Care, S&amp;T, UMKC, and UMSL</a:t>
            </a:r>
          </a:p>
          <a:p>
            <a:r>
              <a:rPr lang="en-US" dirty="0">
                <a:solidFill>
                  <a:srgbClr val="002060"/>
                </a:solidFill>
              </a:rPr>
              <a:t>UM</a:t>
            </a:r>
          </a:p>
        </p:txBody>
      </p:sp>
    </p:spTree>
    <p:extLst>
      <p:ext uri="{BB962C8B-B14F-4D97-AF65-F5344CB8AC3E}">
        <p14:creationId xmlns:p14="http://schemas.microsoft.com/office/powerpoint/2010/main" val="232434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10393"/>
            <a:ext cx="8229600" cy="838899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/>
              <a:t>Capital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347" y="1417740"/>
            <a:ext cx="10125512" cy="45223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/>
              <a:t>Capital Plan includes:</a:t>
            </a:r>
          </a:p>
          <a:p>
            <a:r>
              <a:rPr lang="en-US"/>
              <a:t>Rolling Five-year Capital Plan included in Five-year Finance Plan</a:t>
            </a:r>
          </a:p>
          <a:p>
            <a:pPr lvl="1"/>
            <a:r>
              <a:rPr lang="en-US"/>
              <a:t>All planned new construction projects greater than $5.0 million &amp; renovation and infrastructure projects greater than $8.0 million</a:t>
            </a:r>
          </a:p>
          <a:p>
            <a:pPr lvl="1"/>
            <a:r>
              <a:rPr lang="en-US"/>
              <a:t>All planned debt funded projects regardless of size</a:t>
            </a:r>
          </a:p>
          <a:p>
            <a:r>
              <a:rPr lang="en-US"/>
              <a:t>Aspirational Strategic Project Plan</a:t>
            </a:r>
          </a:p>
          <a:p>
            <a:pPr lvl="1"/>
            <a:r>
              <a:rPr lang="en-US"/>
              <a:t>Strategic new construction projects greater than $5.0 million &amp; renovation and infrastructure projects greater than $8.0 million not currently in the Five-year Finance Plan</a:t>
            </a:r>
          </a:p>
          <a:p>
            <a:pPr lvl="1"/>
            <a:r>
              <a:rPr lang="en-US"/>
              <a:t>All planned debt funded projects regardless of size for projects not currently in the Finance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800100" y="1201228"/>
            <a:ext cx="10779369" cy="5388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3400" dirty="0">
                <a:solidFill>
                  <a:prstClr val="black"/>
                </a:solidFill>
              </a:rPr>
              <a:t>Added the following projects to the Capital Plan included in Finance Plan:</a:t>
            </a:r>
          </a:p>
          <a:p>
            <a:pPr defTabSz="457200">
              <a:defRPr/>
            </a:pPr>
            <a:endParaRPr lang="en-US" sz="900" dirty="0">
              <a:solidFill>
                <a:prstClr val="black"/>
              </a:solidFill>
            </a:endParaRPr>
          </a:p>
          <a:p>
            <a:pPr marL="457200" indent="-457200" defTabSz="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MU Research Reactor – West Expansion</a:t>
            </a:r>
          </a:p>
          <a:p>
            <a:pPr marL="457200" indent="-457200" defTabSz="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Radioisotope Facility at Discovery Ridge Project (previously on the Aspirational Strategic Projects Plan)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457200" indent="-457200" defTabSz="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Medical Science Building – Renovations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457200" indent="-457200" defTabSz="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Swine Facility- South Farm Phase II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457200" indent="-457200" defTabSz="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Swine Facility- Middlebush Farm Phase II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457200" indent="-457200" defTabSz="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Vivarium Facility Expansion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457200" indent="-457200" defTabSz="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NextGen Precision Health- 4</a:t>
            </a:r>
            <a:r>
              <a:rPr lang="en-US" sz="2800" baseline="30000" dirty="0">
                <a:effectLst/>
                <a:ea typeface="Times New Roman" panose="02020603050405020304" pitchFamily="18" charset="0"/>
              </a:rPr>
              <a:t>th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Floor Fit-Out</a:t>
            </a:r>
          </a:p>
          <a:p>
            <a:pPr marL="457200">
              <a:lnSpc>
                <a:spcPct val="90000"/>
              </a:lnSpc>
              <a:spcBef>
                <a:spcPts val="1000"/>
              </a:spcBef>
              <a:buClr>
                <a:srgbClr val="2D3D54"/>
              </a:buClr>
              <a:defRPr/>
            </a:pPr>
            <a:endParaRPr lang="en-US" sz="1200" dirty="0">
              <a:solidFill>
                <a:prstClr val="black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84738" y="528180"/>
            <a:ext cx="10243039" cy="673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MU CAPITAL PLAN MID-YEAR DEVIATION</a:t>
            </a:r>
          </a:p>
        </p:txBody>
      </p:sp>
    </p:spTree>
    <p:extLst>
      <p:ext uri="{BB962C8B-B14F-4D97-AF65-F5344CB8AC3E}">
        <p14:creationId xmlns:p14="http://schemas.microsoft.com/office/powerpoint/2010/main" val="318216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800100" y="1201228"/>
            <a:ext cx="10779369" cy="529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90000"/>
              </a:lnSpc>
              <a:spcBef>
                <a:spcPts val="1000"/>
              </a:spcBef>
              <a:buClr>
                <a:srgbClr val="2D3D54"/>
              </a:buClr>
              <a:defRPr/>
            </a:pPr>
            <a:endParaRPr lang="en-US" sz="1200" dirty="0">
              <a:solidFill>
                <a:prstClr val="black"/>
              </a:solidFill>
            </a:endParaRPr>
          </a:p>
          <a:p>
            <a:pPr lvl="0" defTabSz="457200"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/>
              </a:rPr>
              <a:t>Aspirational Strategic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Project Plan: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0" defTabSz="457200"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lvl="0" indent="-457200" defTabSz="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  <a:latin typeface="Arial" panose="020B0604020202020204"/>
              </a:rPr>
              <a:t>Removed the following projects: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Laboratory for Infectious Disease Research – Addition for CO6 Grant Fundin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g	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Laboratory for Infectious Disease Research – Addition for NSF Grant Funding</a:t>
            </a:r>
          </a:p>
          <a:p>
            <a:pPr lvl="1">
              <a:defRPr/>
            </a:pPr>
            <a:endParaRPr lang="en-US" sz="1100" dirty="0">
              <a:effectLst/>
              <a:ea typeface="Times New Roman" panose="02020603050405020304" pitchFamily="18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Added the following projects: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Bond Life Sciences Center – Phase II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Jesse Hall Exterior Masonry/Metal Repairs &amp; Window Replacement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Medical Science Building Replace Electrical Distribution System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23192" y="1011114"/>
            <a:ext cx="10357339" cy="190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MU CAPITAL PLAN MID-YEAR DEVIATION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468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38200" y="1635853"/>
            <a:ext cx="9906000" cy="4261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2D3D54"/>
              </a:buClr>
              <a:buNone/>
              <a:defRPr/>
            </a:pPr>
            <a:r>
              <a:rPr lang="en-US" sz="3500" dirty="0">
                <a:solidFill>
                  <a:prstClr val="black"/>
                </a:solidFill>
              </a:rPr>
              <a:t>Capital Plan included in Finance Plan deviations:</a:t>
            </a:r>
          </a:p>
          <a:p>
            <a:pPr>
              <a:buClr>
                <a:srgbClr val="2D3D54"/>
              </a:buClr>
              <a:defRPr/>
            </a:pPr>
            <a:r>
              <a:rPr lang="en-US" dirty="0">
                <a:solidFill>
                  <a:prstClr val="black"/>
                </a:solidFill>
              </a:rPr>
              <a:t>Added the Arrival District Site Development Project</a:t>
            </a:r>
          </a:p>
          <a:p>
            <a:pPr>
              <a:buClr>
                <a:srgbClr val="2D3D54"/>
              </a:buClr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Modified the Manufacture Missouri Ecosystem Building One</a:t>
            </a:r>
          </a:p>
          <a:p>
            <a:pPr>
              <a:buClr>
                <a:srgbClr val="2D3D54"/>
              </a:buClr>
              <a:defRPr/>
            </a:pPr>
            <a:r>
              <a:rPr lang="en-US" dirty="0">
                <a:solidFill>
                  <a:prstClr val="black"/>
                </a:solidFill>
              </a:rPr>
              <a:t>Modified the Welcome Center Project</a:t>
            </a:r>
          </a:p>
          <a:p>
            <a:pPr>
              <a:buClr>
                <a:srgbClr val="2D3D54"/>
              </a:buClr>
              <a:buFont typeface="Arial" panose="020B0604020202020204" pitchFamily="34" charset="0"/>
              <a:buChar char="•"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indent="0">
              <a:buClr>
                <a:srgbClr val="2D3D54"/>
              </a:buClr>
              <a:buNone/>
              <a:defRPr/>
            </a:pPr>
            <a:r>
              <a:rPr lang="en-US" sz="3400" dirty="0">
                <a:solidFill>
                  <a:prstClr val="black"/>
                </a:solidFill>
              </a:rPr>
              <a:t>Aspirational Strategic Project Plan deviation:</a:t>
            </a:r>
          </a:p>
          <a:p>
            <a:pPr>
              <a:buClr>
                <a:srgbClr val="2D3D54"/>
              </a:buClr>
              <a:defRPr/>
            </a:pPr>
            <a:r>
              <a:rPr lang="en-US" dirty="0">
                <a:solidFill>
                  <a:prstClr val="black"/>
                </a:solidFill>
              </a:rPr>
              <a:t>Added the Subsurface Parking Structure Project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3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3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prstClr val="black"/>
              </a:solidFill>
              <a:latin typeface="Arial" panose="020B060402020202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3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516835"/>
            <a:ext cx="10515600" cy="1051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S&amp;T CAPITAL PLAN MID-YEAR DEVIATION</a:t>
            </a:r>
          </a:p>
        </p:txBody>
      </p:sp>
    </p:spTree>
    <p:extLst>
      <p:ext uri="{BB962C8B-B14F-4D97-AF65-F5344CB8AC3E}">
        <p14:creationId xmlns:p14="http://schemas.microsoft.com/office/powerpoint/2010/main" val="342267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95901" y="1406769"/>
            <a:ext cx="11178283" cy="4583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3D5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Aspirational Strategic Project Plan:</a:t>
            </a:r>
          </a:p>
          <a:p>
            <a:pPr marL="9144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3D54"/>
              </a:buClr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Modified the UMSL Consolidation Plan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3D54"/>
              </a:buClr>
              <a:buSz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3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3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95901" y="358212"/>
            <a:ext cx="10757899" cy="10199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UMSL CAPITAL PLAN MID-YEAR DEVIATION</a:t>
            </a:r>
          </a:p>
        </p:txBody>
      </p:sp>
    </p:spTree>
    <p:extLst>
      <p:ext uri="{BB962C8B-B14F-4D97-AF65-F5344CB8AC3E}">
        <p14:creationId xmlns:p14="http://schemas.microsoft.com/office/powerpoint/2010/main" val="223036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501FB0-D617-43C5-89CB-930A124E8C04}"/>
              </a:ext>
            </a:extLst>
          </p:cNvPr>
          <p:cNvSpPr txBox="1"/>
          <p:nvPr/>
        </p:nvSpPr>
        <p:spPr>
          <a:xfrm flipH="1">
            <a:off x="10455533" y="6134793"/>
            <a:ext cx="13734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2</a:t>
            </a:r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2916911113"/>
      </p:ext>
    </p:extLst>
  </p:cSld>
  <p:clrMapOvr>
    <a:masterClrMapping/>
  </p:clrMapOvr>
</p:sld>
</file>

<file path=ppt/theme/theme1.xml><?xml version="1.0" encoding="utf-8"?>
<a:theme xmlns:a="http://schemas.openxmlformats.org/drawingml/2006/main" name="umsystem_template_color dr choi version">
  <a:themeElements>
    <a:clrScheme name="Custom 18">
      <a:dk1>
        <a:sysClr val="windowText" lastClr="000000"/>
      </a:dk1>
      <a:lt1>
        <a:sysClr val="window" lastClr="FFFFFF"/>
      </a:lt1>
      <a:dk2>
        <a:srgbClr val="2D3D54"/>
      </a:dk2>
      <a:lt2>
        <a:srgbClr val="F1B82D"/>
      </a:lt2>
      <a:accent1>
        <a:srgbClr val="64697C"/>
      </a:accent1>
      <a:accent2>
        <a:srgbClr val="F6CD79"/>
      </a:accent2>
      <a:accent3>
        <a:srgbClr val="B3B2C0"/>
      </a:accent3>
      <a:accent4>
        <a:srgbClr val="F9E2B6"/>
      </a:accent4>
      <a:accent5>
        <a:srgbClr val="DADBE0"/>
      </a:accent5>
      <a:accent6>
        <a:srgbClr val="FDF4E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6D3402D0FCF47B7E84A1107246E62" ma:contentTypeVersion="1" ma:contentTypeDescription="Create a new document." ma:contentTypeScope="" ma:versionID="4765f3d8044b1d2e85922f9df8df8c13">
  <xsd:schema xmlns:xsd="http://www.w3.org/2001/XMLSchema" xmlns:xs="http://www.w3.org/2001/XMLSchema" xmlns:p="http://schemas.microsoft.com/office/2006/metadata/properties" xmlns:ns2="e529da04-1e3e-4ce1-8caf-d0e959ac5194" targetNamespace="http://schemas.microsoft.com/office/2006/metadata/properties" ma:root="true" ma:fieldsID="c2064deb3acd1542f6d47454fb1025d9" ns2:_="">
    <xsd:import namespace="e529da04-1e3e-4ce1-8caf-d0e959ac51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9da04-1e3e-4ce1-8caf-d0e959ac51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7C7703-C959-4D8C-94A5-23FBDD414FB8}"/>
</file>

<file path=customXml/itemProps2.xml><?xml version="1.0" encoding="utf-8"?>
<ds:datastoreItem xmlns:ds="http://schemas.openxmlformats.org/officeDocument/2006/customXml" ds:itemID="{6B98C587-E7D3-4B34-B12D-BA2248DCBFCF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2232E0-B040-450E-AC29-50796A65BD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umsystem_template_color dr choi version</Template>
  <TotalTime>12033</TotalTime>
  <Words>441</Words>
  <Application>Microsoft Office PowerPoint</Application>
  <PresentationFormat>Widescreen</PresentationFormat>
  <Paragraphs>72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Wingdings</vt:lpstr>
      <vt:lpstr>umsystem_template_color dr choi version</vt:lpstr>
      <vt:lpstr>PowerPoint Presentation</vt:lpstr>
      <vt:lpstr>Capital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of presentation here</dc:title>
  <dc:creator>Roberts, Justin Lyle</dc:creator>
  <cp:lastModifiedBy>Bradley, Memoree</cp:lastModifiedBy>
  <cp:revision>595</cp:revision>
  <cp:lastPrinted>2021-08-11T21:55:15Z</cp:lastPrinted>
  <dcterms:created xsi:type="dcterms:W3CDTF">2015-11-17T21:41:53Z</dcterms:created>
  <dcterms:modified xsi:type="dcterms:W3CDTF">2021-08-11T21:55:26Z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0x0101009326D3402D0FCF47B7E84A1107246E62</vt:lpwstr>
  </property>
</Properties>
</file>